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3"/>
    <p:sldId id="259" r:id="rId4"/>
    <p:sldId id="262" r:id="rId5"/>
    <p:sldId id="263" r:id="rId6"/>
    <p:sldId id="264" r:id="rId7"/>
    <p:sldId id="266" r:id="rId8"/>
    <p:sldId id="267" r:id="rId9"/>
    <p:sldId id="268" r:id="rId11"/>
    <p:sldId id="269" r:id="rId12"/>
    <p:sldId id="270" r:id="rId13"/>
    <p:sldId id="272" r:id="rId14"/>
    <p:sldId id="273" r:id="rId15"/>
    <p:sldId id="274" r:id="rId16"/>
    <p:sldId id="276" r:id="rId17"/>
    <p:sldId id="277" r:id="rId18"/>
    <p:sldId id="278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9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0"/>
        <p:guide pos="392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75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7668-0911-4E51-886E-6FBF912CBC61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0391" y="147362"/>
            <a:ext cx="10431625" cy="54769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3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5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0.xml"/><Relationship Id="rId12" Type="http://schemas.openxmlformats.org/officeDocument/2006/relationships/image" Target="../media/image43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1.xml"/><Relationship Id="rId12" Type="http://schemas.openxmlformats.org/officeDocument/2006/relationships/image" Target="../media/image43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9700"/>
            <a:ext cx="4812030" cy="2558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" y="2759710"/>
            <a:ext cx="3472180" cy="25057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430" y="68580"/>
            <a:ext cx="2517775" cy="25412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430" y="2562225"/>
            <a:ext cx="2049145" cy="20891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950" y="3316605"/>
            <a:ext cx="3990975" cy="1133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470" y="4598035"/>
            <a:ext cx="6018530" cy="22599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565" y="329565"/>
            <a:ext cx="4580890" cy="23685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2450"/>
            <a:ext cx="5103495" cy="12109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3495" y="1810067"/>
            <a:ext cx="5080000" cy="255333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某些客户端请求可以在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batching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中很早就完成，但释放其资源并向可能处于不同完成状态的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batch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中添加新客户端请求非常麻烦。这意味着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GPU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未被充分利用，因为一个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batch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中不同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seq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的生成长度不同于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batch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的最大生成长度，</a:t>
            </a:r>
            <a:endParaRPr lang="zh-CN" altLang="en-US" sz="1600" b="0" i="0">
              <a:solidFill>
                <a:srgbClr val="34495E"/>
              </a:solidFill>
              <a:latin typeface="Source Sans Pro"/>
              <a:ea typeface="Source Sans Pro"/>
            </a:endParaRPr>
          </a:p>
          <a:p>
            <a:pPr marL="0" indent="0"/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比如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上图中，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seq1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生成了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2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个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token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，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3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生成了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1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个，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4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生成了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2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个，然而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2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生成了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5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个，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seq1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、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3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、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4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结束标记后的白色方块就是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GPU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在空闲，什么都没有做，此时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GPU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利用率非常低，传统的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static batching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不能把白色空闲时间利用起来。</a:t>
            </a:r>
            <a:endParaRPr lang="zh-CN" altLang="en-US" sz="1600" b="0" i="0">
              <a:solidFill>
                <a:srgbClr val="34495E"/>
              </a:solidFill>
              <a:latin typeface="Source Sans Pro"/>
              <a:ea typeface="Source Sans Pro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0" y="506095"/>
            <a:ext cx="5438775" cy="12573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07025" y="1809433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简单来说，</a:t>
            </a:r>
            <a:r>
              <a:rPr lang="zh-CN" altLang="en-US" sz="1600" b="0" i="0">
                <a:solidFill>
                  <a:srgbClr val="2C3E50"/>
                </a:solidFill>
                <a:latin typeface="Source Sans Pro"/>
                <a:ea typeface="Source Sans Pro"/>
              </a:rPr>
              <a:t>一旦一个</a:t>
            </a:r>
            <a:r>
              <a:rPr lang="en-US" altLang="zh-CN" sz="1600" b="0" i="0">
                <a:solidFill>
                  <a:srgbClr val="2C3E50"/>
                </a:solidFill>
                <a:latin typeface="Source Sans Pro"/>
                <a:ea typeface="Source Sans Pro"/>
              </a:rPr>
              <a:t>batch</a:t>
            </a:r>
            <a:r>
              <a:rPr lang="zh-CN" altLang="en-US" sz="1600" b="0" i="0">
                <a:solidFill>
                  <a:srgbClr val="2C3E50"/>
                </a:solidFill>
                <a:latin typeface="Source Sans Pro"/>
                <a:ea typeface="Source Sans Pro"/>
              </a:rPr>
              <a:t>中的某个</a:t>
            </a:r>
            <a:r>
              <a:rPr lang="en-US" altLang="zh-CN" sz="1600" b="0" i="0">
                <a:solidFill>
                  <a:srgbClr val="2C3E50"/>
                </a:solidFill>
                <a:latin typeface="Source Sans Pro"/>
                <a:ea typeface="Source Sans Pro"/>
              </a:rPr>
              <a:t>seq</a:t>
            </a:r>
            <a:r>
              <a:rPr lang="zh-CN" altLang="en-US" sz="1600" b="0" i="0">
                <a:solidFill>
                  <a:srgbClr val="2C3E50"/>
                </a:solidFill>
                <a:latin typeface="Source Sans Pro"/>
                <a:ea typeface="Source Sans Pro"/>
              </a:rPr>
              <a:t>完成生成，发射了一个</a:t>
            </a:r>
            <a:r>
              <a:rPr lang="en-US" altLang="zh-CN" sz="1600" b="0" i="0">
                <a:solidFill>
                  <a:srgbClr val="2C3E50"/>
                </a:solidFill>
                <a:latin typeface="Source Sans Pro"/>
                <a:ea typeface="Source Sans Pro"/>
              </a:rPr>
              <a:t>end-of-seq token</a:t>
            </a:r>
            <a:r>
              <a:rPr lang="zh-CN" altLang="en-US" sz="1600" b="0" i="0">
                <a:solidFill>
                  <a:srgbClr val="2C3E50"/>
                </a:solidFill>
                <a:latin typeface="Source Sans Pro"/>
                <a:ea typeface="Source Sans Pro"/>
              </a:rPr>
              <a:t>，就可以在其位置插入新的</a:t>
            </a:r>
            <a:r>
              <a:rPr lang="en-US" altLang="zh-CN" sz="1600" b="0" i="0">
                <a:solidFill>
                  <a:srgbClr val="2C3E50"/>
                </a:solidFill>
                <a:latin typeface="Source Sans Pro"/>
                <a:ea typeface="Source Sans Pro"/>
              </a:rPr>
              <a:t>seq</a:t>
            </a:r>
            <a:r>
              <a:rPr lang="zh-CN" altLang="en-US" sz="1600" b="0" i="0">
                <a:solidFill>
                  <a:srgbClr val="2C3E50"/>
                </a:solidFill>
                <a:latin typeface="Source Sans Pro"/>
                <a:ea typeface="Source Sans Pro"/>
              </a:rPr>
              <a:t>继续生成</a:t>
            </a:r>
            <a:r>
              <a:rPr lang="en-US" altLang="zh-CN" sz="1600" b="0" i="0">
                <a:solidFill>
                  <a:srgbClr val="2C3E50"/>
                </a:solidFill>
                <a:latin typeface="Source Sans Pro"/>
                <a:ea typeface="Source Sans Pro"/>
              </a:rPr>
              <a:t>token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，从而达到比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static batching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更高的</a:t>
            </a:r>
            <a:r>
              <a:rPr lang="en-US" altLang="zh-CN" sz="1600" b="0" i="0">
                <a:solidFill>
                  <a:srgbClr val="34495E"/>
                </a:solidFill>
                <a:latin typeface="Source Sans Pro"/>
                <a:ea typeface="Source Sans Pro"/>
              </a:rPr>
              <a:t>GPU</a:t>
            </a:r>
            <a:r>
              <a:rPr lang="zh-CN" altLang="en-US" sz="1600" b="0" i="0">
                <a:solidFill>
                  <a:srgbClr val="34495E"/>
                </a:solidFill>
                <a:latin typeface="Source Sans Pro"/>
                <a:ea typeface="Source Sans Pro"/>
              </a:rPr>
              <a:t>利用率。</a:t>
            </a:r>
            <a:endParaRPr lang="zh-CN" altLang="en-US" sz="1600" b="0" i="0">
              <a:solidFill>
                <a:srgbClr val="34495E"/>
              </a:solidFill>
              <a:latin typeface="Source Sans Pro"/>
              <a:ea typeface="Source Sans Pro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495" y="137795"/>
            <a:ext cx="5080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LLM batching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5358130" y="184150"/>
            <a:ext cx="5080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continous batching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531355" y="4100011"/>
            <a:ext cx="1915033" cy="3445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向量化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(Embedding)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dirty="0">
                <a:sym typeface="+mn-ea"/>
              </a:rPr>
              <a:t>4 </a:t>
            </a:r>
            <a:r>
              <a:rPr lang="zh-CN" altLang="en-US" dirty="0">
                <a:sym typeface="+mn-ea"/>
              </a:rPr>
              <a:t>项目研究基础-</a:t>
            </a:r>
            <a:r>
              <a:rPr lang="zh-CN" altLang="en-US" dirty="0">
                <a:latin typeface="Times New Roman" panose="02020603050405020304" charset="0"/>
                <a:sym typeface="+mn-ea"/>
              </a:rPr>
              <a:t>面向教育的数字人项目</a:t>
            </a:r>
            <a:endParaRPr lang="zh-CN" altLang="en-US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7668-0911-4E51-886E-6FBF912CBC61}" type="slidenum">
              <a:rPr lang="zh-CN" altLang="en-US" smtClean="0">
                <a:latin typeface="+mj-ea"/>
                <a:ea typeface="+mj-ea"/>
                <a:cs typeface="Times New Roman" panose="02020603050405020304" charset="0"/>
              </a:rPr>
            </a:fld>
            <a:endParaRPr lang="zh-CN" altLang="en-US" dirty="0" smtClean="0">
              <a:latin typeface="+mj-ea"/>
              <a:ea typeface="+mj-ea"/>
              <a:cs typeface="Times New Roman" panose="02020603050405020304" charset="0"/>
            </a:endParaRPr>
          </a:p>
        </p:txBody>
      </p:sp>
      <p:sp>
        <p:nvSpPr>
          <p:cNvPr id="21" name="矩形: 圆角 20"/>
          <p:cNvSpPr/>
          <p:nvPr>
            <p:custDataLst>
              <p:tags r:id="rId1"/>
            </p:custDataLst>
          </p:nvPr>
        </p:nvSpPr>
        <p:spPr>
          <a:xfrm>
            <a:off x="180340" y="908050"/>
            <a:ext cx="11557635" cy="904875"/>
          </a:xfrm>
          <a:prstGeom prst="roundRect">
            <a:avLst/>
          </a:prstGeom>
          <a:solidFill>
            <a:srgbClr val="3267C3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教育数字人问答模型：</a:t>
            </a:r>
            <a:r>
              <a:rPr lang="zh-CN" altLang="en-US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通过将教育相关文档上传至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LangChain </a:t>
            </a:r>
            <a:r>
              <a:rPr lang="zh-CN" altLang="en-US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知识库，用户可在使用时</a:t>
            </a:r>
            <a:r>
              <a:rPr lang="zh-CN" altLang="en-US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进行语音提问，由大模型生成文字回答，再经</a:t>
            </a:r>
            <a:r>
              <a:rPr lang="en-US" altLang="zh-CN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TTS </a:t>
            </a:r>
            <a:r>
              <a:rPr lang="zh-CN" altLang="en-US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技术合成语音，最终生成虚拟数字人视频进行作答。</a:t>
            </a:r>
            <a:endParaRPr lang="zh-CN" altLang="en-US" dirty="0">
              <a:solidFill>
                <a:prstClr val="white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0390" y="2186535"/>
            <a:ext cx="4183752" cy="386522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2" name="圆角矩形 4"/>
          <p:cNvSpPr/>
          <p:nvPr/>
        </p:nvSpPr>
        <p:spPr>
          <a:xfrm>
            <a:off x="4966533" y="2624170"/>
            <a:ext cx="915297" cy="39816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文本正则</a:t>
            </a:r>
            <a:endParaRPr lang="en-US" altLang="zh-CN" sz="1000" dirty="0"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及分词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785797" y="3621243"/>
            <a:ext cx="48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语言特征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751439" y="2186535"/>
            <a:ext cx="2757369" cy="291022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607898" y="2168442"/>
            <a:ext cx="116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TTS</a:t>
            </a:r>
            <a:r>
              <a:rPr lang="zh-CN" altLang="en-US"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技术</a:t>
            </a:r>
            <a:endParaRPr lang="zh-CN" altLang="en-US" sz="16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6" name="圆角矩形 4"/>
          <p:cNvSpPr/>
          <p:nvPr/>
        </p:nvSpPr>
        <p:spPr>
          <a:xfrm>
            <a:off x="6273236" y="5522061"/>
            <a:ext cx="1184668" cy="471173"/>
          </a:xfrm>
          <a:prstGeom prst="roundRect">
            <a:avLst/>
          </a:prstGeom>
          <a:solidFill>
            <a:schemeClr val="accent1"/>
          </a:solidFill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SadTalker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拟合成数字人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83" name="圆角矩形 4"/>
          <p:cNvSpPr/>
          <p:nvPr/>
        </p:nvSpPr>
        <p:spPr>
          <a:xfrm>
            <a:off x="403415" y="2641979"/>
            <a:ext cx="846475" cy="418237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本地知识文件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84" name="圆角矩形 4"/>
          <p:cNvSpPr/>
          <p:nvPr/>
        </p:nvSpPr>
        <p:spPr>
          <a:xfrm>
            <a:off x="318684" y="3503045"/>
            <a:ext cx="1001126" cy="442829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构成</a:t>
            </a:r>
            <a:endParaRPr lang="en-US" altLang="zh-CN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Documents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86" name="直接箭头连接符 85"/>
          <p:cNvCxnSpPr>
            <a:stCxn id="83" idx="2"/>
            <a:endCxn id="84" idx="0"/>
          </p:cNvCxnSpPr>
          <p:nvPr/>
        </p:nvCxnSpPr>
        <p:spPr>
          <a:xfrm flipH="1">
            <a:off x="819247" y="3060216"/>
            <a:ext cx="7406" cy="4428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487746" y="3158520"/>
            <a:ext cx="79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文本切分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258384" y="4715103"/>
            <a:ext cx="1121725" cy="536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Documents</a:t>
            </a:r>
            <a:endParaRPr lang="en-US" altLang="zh-CN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Embedding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4" name="圆角矩形 4"/>
          <p:cNvSpPr/>
          <p:nvPr/>
        </p:nvSpPr>
        <p:spPr>
          <a:xfrm>
            <a:off x="1571039" y="5537377"/>
            <a:ext cx="1121726" cy="451533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搜索向量</a:t>
            </a:r>
            <a:endParaRPr lang="en-US" altLang="zh-CN" sz="1000" dirty="0"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知识库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95" name="圆角矩形 4"/>
          <p:cNvSpPr/>
          <p:nvPr/>
        </p:nvSpPr>
        <p:spPr>
          <a:xfrm>
            <a:off x="1732488" y="2594762"/>
            <a:ext cx="953690" cy="450987"/>
          </a:xfrm>
          <a:prstGeom prst="roundRect">
            <a:avLst/>
          </a:prstGeom>
          <a:solidFill>
            <a:schemeClr val="accent1"/>
          </a:solidFill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ASR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获取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提问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Query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6" name="圆角矩形 4"/>
          <p:cNvSpPr/>
          <p:nvPr/>
        </p:nvSpPr>
        <p:spPr>
          <a:xfrm>
            <a:off x="2757464" y="3489485"/>
            <a:ext cx="1455812" cy="572559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Context</a:t>
            </a:r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Query</a:t>
            </a:r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填充进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Prompt</a:t>
            </a:r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模板作为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LLM</a:t>
            </a:r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Prompt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7" name="圆角矩形 4"/>
          <p:cNvSpPr/>
          <p:nvPr/>
        </p:nvSpPr>
        <p:spPr>
          <a:xfrm>
            <a:off x="2965389" y="5521152"/>
            <a:ext cx="1052702" cy="49215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获取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top-k</a:t>
            </a:r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个相关词条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1571039" y="4710704"/>
            <a:ext cx="1121726" cy="536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Query</a:t>
            </a:r>
            <a:endParaRPr lang="en-US" altLang="zh-CN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Embedding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26089" y="5505942"/>
            <a:ext cx="1001126" cy="5073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构建</a:t>
            </a:r>
            <a:endParaRPr lang="en-US" altLang="zh-CN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索引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106" name="直接箭头连接符 105"/>
          <p:cNvCxnSpPr>
            <a:stCxn id="84" idx="2"/>
            <a:endCxn id="91" idx="0"/>
          </p:cNvCxnSpPr>
          <p:nvPr/>
        </p:nvCxnSpPr>
        <p:spPr>
          <a:xfrm>
            <a:off x="819247" y="3945874"/>
            <a:ext cx="0" cy="7692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91" idx="4"/>
            <a:endCxn id="104" idx="0"/>
          </p:cNvCxnSpPr>
          <p:nvPr/>
        </p:nvCxnSpPr>
        <p:spPr>
          <a:xfrm>
            <a:off x="819247" y="5251515"/>
            <a:ext cx="7405" cy="2544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03" idx="4"/>
            <a:endCxn id="94" idx="0"/>
          </p:cNvCxnSpPr>
          <p:nvPr/>
        </p:nvCxnSpPr>
        <p:spPr>
          <a:xfrm>
            <a:off x="2131902" y="5247116"/>
            <a:ext cx="0" cy="2902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04" idx="6"/>
            <a:endCxn id="94" idx="1"/>
          </p:cNvCxnSpPr>
          <p:nvPr/>
        </p:nvCxnSpPr>
        <p:spPr>
          <a:xfrm>
            <a:off x="1327215" y="5759625"/>
            <a:ext cx="243824" cy="35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圆角矩形 4"/>
          <p:cNvSpPr/>
          <p:nvPr/>
        </p:nvSpPr>
        <p:spPr>
          <a:xfrm>
            <a:off x="2967733" y="4730784"/>
            <a:ext cx="1031842" cy="49215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拼接为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Context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2983864" y="2511590"/>
            <a:ext cx="1004315" cy="64693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大语言</a:t>
            </a:r>
            <a:endParaRPr lang="en-US" altLang="zh-CN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模型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>
            <a:stCxn id="94" idx="3"/>
            <a:endCxn id="97" idx="1"/>
          </p:cNvCxnSpPr>
          <p:nvPr/>
        </p:nvCxnSpPr>
        <p:spPr>
          <a:xfrm>
            <a:off x="2692765" y="5763144"/>
            <a:ext cx="272624" cy="40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97" idx="0"/>
            <a:endCxn id="130" idx="2"/>
          </p:cNvCxnSpPr>
          <p:nvPr/>
        </p:nvCxnSpPr>
        <p:spPr>
          <a:xfrm flipH="1" flipV="1">
            <a:off x="3483654" y="5222939"/>
            <a:ext cx="8086" cy="2982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30" idx="0"/>
            <a:endCxn id="96" idx="2"/>
          </p:cNvCxnSpPr>
          <p:nvPr/>
        </p:nvCxnSpPr>
        <p:spPr>
          <a:xfrm flipV="1">
            <a:off x="3483654" y="4062044"/>
            <a:ext cx="1716" cy="6687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96" idx="0"/>
            <a:endCxn id="131" idx="4"/>
          </p:cNvCxnSpPr>
          <p:nvPr/>
        </p:nvCxnSpPr>
        <p:spPr>
          <a:xfrm flipV="1">
            <a:off x="3485370" y="3158520"/>
            <a:ext cx="652" cy="3309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连接符: 肘形 142"/>
          <p:cNvCxnSpPr>
            <a:endCxn id="96" idx="1"/>
          </p:cNvCxnSpPr>
          <p:nvPr/>
        </p:nvCxnSpPr>
        <p:spPr>
          <a:xfrm rot="16200000" flipH="1">
            <a:off x="2222460" y="3240761"/>
            <a:ext cx="713918" cy="35609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endCxn id="103" idx="0"/>
          </p:cNvCxnSpPr>
          <p:nvPr/>
        </p:nvCxnSpPr>
        <p:spPr>
          <a:xfrm flipH="1">
            <a:off x="2131902" y="3055816"/>
            <a:ext cx="15157" cy="16548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>
            <a:stCxn id="131" idx="6"/>
            <a:endCxn id="22" idx="1"/>
          </p:cNvCxnSpPr>
          <p:nvPr/>
        </p:nvCxnSpPr>
        <p:spPr>
          <a:xfrm flipV="1">
            <a:off x="3988179" y="2823253"/>
            <a:ext cx="978354" cy="118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4363839" y="2553028"/>
            <a:ext cx="482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</a:rPr>
              <a:t>获得文字</a:t>
            </a:r>
            <a:endParaRPr lang="en-US" altLang="zh-CN" sz="1000" dirty="0">
              <a:latin typeface="Times New Roman" panose="02020603050405020304" charset="0"/>
            </a:endParaRPr>
          </a:p>
          <a:p>
            <a:r>
              <a:rPr lang="zh-CN" altLang="en-US" sz="1000" dirty="0">
                <a:latin typeface="Times New Roman" panose="02020603050405020304" charset="0"/>
              </a:rPr>
              <a:t>结果</a:t>
            </a:r>
            <a:endParaRPr lang="zh-CN" altLang="en-US" sz="1000" dirty="0">
              <a:latin typeface="Times New Roman" panose="02020603050405020304" charset="0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364584" y="2207057"/>
            <a:ext cx="168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charset="0"/>
                <a:ea typeface="微软雅黑" panose="020B0503020204020204" charset="-122"/>
              </a:rPr>
              <a:t>本地知识库推理</a:t>
            </a:r>
            <a:endParaRPr lang="zh-CN" altLang="en-US" sz="16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80" name="文本框 179"/>
          <p:cNvSpPr txBox="1"/>
          <p:nvPr>
            <p:custDataLst>
              <p:tags r:id="rId2"/>
            </p:custDataLst>
          </p:nvPr>
        </p:nvSpPr>
        <p:spPr>
          <a:xfrm>
            <a:off x="3102411" y="1804265"/>
            <a:ext cx="1383030" cy="4025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技术路线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6" name="圆角矩形 4"/>
          <p:cNvSpPr/>
          <p:nvPr/>
        </p:nvSpPr>
        <p:spPr>
          <a:xfrm>
            <a:off x="4958147" y="3217645"/>
            <a:ext cx="923683" cy="306584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多音字预测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87" name="圆角矩形 4"/>
          <p:cNvSpPr/>
          <p:nvPr/>
        </p:nvSpPr>
        <p:spPr>
          <a:xfrm>
            <a:off x="6138016" y="3217645"/>
            <a:ext cx="923683" cy="306584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韵律预测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88" name="圆角矩形 4"/>
          <p:cNvSpPr/>
          <p:nvPr/>
        </p:nvSpPr>
        <p:spPr>
          <a:xfrm>
            <a:off x="6138016" y="2669268"/>
            <a:ext cx="923683" cy="306584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PWPP</a:t>
            </a:r>
            <a:endParaRPr lang="en-US" altLang="zh-CN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190" name="直接箭头连接符 189"/>
          <p:cNvCxnSpPr>
            <a:stCxn id="22" idx="2"/>
            <a:endCxn id="186" idx="0"/>
          </p:cNvCxnSpPr>
          <p:nvPr/>
        </p:nvCxnSpPr>
        <p:spPr>
          <a:xfrm flipH="1">
            <a:off x="5419989" y="3022335"/>
            <a:ext cx="4193" cy="1953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>
            <a:stCxn id="186" idx="3"/>
            <a:endCxn id="187" idx="1"/>
          </p:cNvCxnSpPr>
          <p:nvPr/>
        </p:nvCxnSpPr>
        <p:spPr>
          <a:xfrm>
            <a:off x="5881830" y="3370937"/>
            <a:ext cx="2561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/>
          <p:cNvCxnSpPr>
            <a:stCxn id="22" idx="3"/>
            <a:endCxn id="188" idx="1"/>
          </p:cNvCxnSpPr>
          <p:nvPr/>
        </p:nvCxnSpPr>
        <p:spPr>
          <a:xfrm flipV="1">
            <a:off x="5881830" y="2822560"/>
            <a:ext cx="256186" cy="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 197"/>
          <p:cNvSpPr/>
          <p:nvPr/>
        </p:nvSpPr>
        <p:spPr>
          <a:xfrm>
            <a:off x="4833794" y="2506996"/>
            <a:ext cx="2328060" cy="113194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7165925" y="2615902"/>
            <a:ext cx="154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charset="0"/>
              </a:rPr>
              <a:t>前端解析</a:t>
            </a:r>
            <a:endParaRPr lang="zh-CN" altLang="en-US" sz="1200" dirty="0">
              <a:latin typeface="Times New Roman" panose="02020603050405020304" charset="0"/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4833794" y="4073040"/>
            <a:ext cx="2328060" cy="91314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06" name="圆角矩形 4"/>
          <p:cNvSpPr/>
          <p:nvPr/>
        </p:nvSpPr>
        <p:spPr>
          <a:xfrm>
            <a:off x="4938155" y="4144588"/>
            <a:ext cx="760883" cy="250582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音长模型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07" name="圆角矩形 4"/>
          <p:cNvSpPr/>
          <p:nvPr/>
        </p:nvSpPr>
        <p:spPr>
          <a:xfrm>
            <a:off x="4938155" y="4592739"/>
            <a:ext cx="760883" cy="278019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声学模型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08" name="圆角矩形 4"/>
          <p:cNvSpPr/>
          <p:nvPr/>
        </p:nvSpPr>
        <p:spPr>
          <a:xfrm>
            <a:off x="6274933" y="4592739"/>
            <a:ext cx="749540" cy="27802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声码器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12" name="直接箭头连接符 211"/>
          <p:cNvCxnSpPr>
            <a:stCxn id="206" idx="2"/>
            <a:endCxn id="207" idx="0"/>
          </p:cNvCxnSpPr>
          <p:nvPr/>
        </p:nvCxnSpPr>
        <p:spPr>
          <a:xfrm>
            <a:off x="5318597" y="4395170"/>
            <a:ext cx="0" cy="197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14"/>
          <p:cNvCxnSpPr>
            <a:stCxn id="207" idx="3"/>
            <a:endCxn id="208" idx="1"/>
          </p:cNvCxnSpPr>
          <p:nvPr/>
        </p:nvCxnSpPr>
        <p:spPr>
          <a:xfrm>
            <a:off x="5699038" y="4731749"/>
            <a:ext cx="5758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/>
          <p:cNvSpPr txBox="1"/>
          <p:nvPr/>
        </p:nvSpPr>
        <p:spPr>
          <a:xfrm>
            <a:off x="7180488" y="3970517"/>
            <a:ext cx="201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</a:rPr>
              <a:t>后端</a:t>
            </a:r>
            <a:endParaRPr lang="zh-CN" altLang="en-US" sz="1000" dirty="0">
              <a:latin typeface="Times New Roman" panose="02020603050405020304" charset="0"/>
            </a:endParaRPr>
          </a:p>
          <a:p>
            <a:r>
              <a:rPr lang="zh-CN" altLang="en-US" sz="1000" dirty="0">
                <a:latin typeface="Times New Roman" panose="02020603050405020304" charset="0"/>
              </a:rPr>
              <a:t>合成音频</a:t>
            </a:r>
            <a:endParaRPr lang="zh-CN" altLang="en-US" sz="1000" dirty="0">
              <a:latin typeface="Times New Roman" panose="02020603050405020304" charset="0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5775118" y="4369603"/>
            <a:ext cx="48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声学特征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285467" y="4369603"/>
            <a:ext cx="496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音长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35" name="圆角矩形 4"/>
          <p:cNvSpPr/>
          <p:nvPr/>
        </p:nvSpPr>
        <p:spPr>
          <a:xfrm>
            <a:off x="4742642" y="5541594"/>
            <a:ext cx="876680" cy="432979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上传的</a:t>
            </a:r>
            <a:endParaRPr lang="en-US" altLang="zh-CN" sz="1000" dirty="0"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人物图像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39" name="直接箭头连接符 238"/>
          <p:cNvCxnSpPr>
            <a:stCxn id="235" idx="3"/>
            <a:endCxn id="56" idx="1"/>
          </p:cNvCxnSpPr>
          <p:nvPr/>
        </p:nvCxnSpPr>
        <p:spPr>
          <a:xfrm flipV="1">
            <a:off x="5619322" y="5757648"/>
            <a:ext cx="653914" cy="4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箭头连接符 241"/>
          <p:cNvCxnSpPr>
            <a:stCxn id="198" idx="2"/>
            <a:endCxn id="202" idx="0"/>
          </p:cNvCxnSpPr>
          <p:nvPr/>
        </p:nvCxnSpPr>
        <p:spPr>
          <a:xfrm>
            <a:off x="5997824" y="3638939"/>
            <a:ext cx="0" cy="4341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3" name="图片 2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371" y="2379143"/>
            <a:ext cx="4269020" cy="3479640"/>
          </a:xfrm>
          <a:prstGeom prst="rect">
            <a:avLst/>
          </a:prstGeom>
        </p:spPr>
      </p:pic>
      <p:sp>
        <p:nvSpPr>
          <p:cNvPr id="255" name="文本框 254"/>
          <p:cNvSpPr txBox="1"/>
          <p:nvPr/>
        </p:nvSpPr>
        <p:spPr>
          <a:xfrm>
            <a:off x="6648006" y="180412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课题组研发的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教育数字人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效果图</a:t>
            </a:r>
            <a:endParaRPr kumimoji="0" lang="zh-CN" altLang="zh-CN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257" name="连接符: 肘形 256"/>
          <p:cNvCxnSpPr>
            <a:endCxn id="56" idx="1"/>
          </p:cNvCxnSpPr>
          <p:nvPr/>
        </p:nvCxnSpPr>
        <p:spPr>
          <a:xfrm rot="16200000" flipH="1">
            <a:off x="5806037" y="5290449"/>
            <a:ext cx="660884" cy="273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424815" y="3049905"/>
            <a:ext cx="3689350" cy="3492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向量化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(Embedding)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BGE</a:t>
            </a:r>
            <a:endParaRPr lang="zh-CN" altLang="en-US" sz="10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7668-0911-4E51-886E-6FBF912CBC61}" type="slidenum">
              <a:rPr lang="zh-CN" altLang="en-US" smtClean="0">
                <a:latin typeface="+mj-ea"/>
                <a:ea typeface="+mj-ea"/>
                <a:cs typeface="Times New Roman" panose="02020603050405020304" charset="0"/>
              </a:rPr>
            </a:fld>
            <a:endParaRPr lang="zh-CN" altLang="en-US" dirty="0" smtClean="0">
              <a:latin typeface="+mj-ea"/>
              <a:ea typeface="+mj-ea"/>
              <a:cs typeface="Times New Roman" panose="02020603050405020304" charset="0"/>
            </a:endParaRPr>
          </a:p>
        </p:txBody>
      </p:sp>
      <p:sp>
        <p:nvSpPr>
          <p:cNvPr id="22" name="圆角矩形 4"/>
          <p:cNvSpPr/>
          <p:nvPr/>
        </p:nvSpPr>
        <p:spPr>
          <a:xfrm>
            <a:off x="8820983" y="1529430"/>
            <a:ext cx="915297" cy="39816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文本正则</a:t>
            </a:r>
            <a:endParaRPr lang="en-US" altLang="zh-CN" sz="1000" dirty="0"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及分词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640247" y="2526503"/>
            <a:ext cx="48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语言特征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605889" y="1091795"/>
            <a:ext cx="2757369" cy="291022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462348" y="1073702"/>
            <a:ext cx="1169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TTS</a:t>
            </a:r>
            <a:r>
              <a:rPr lang="zh-CN" altLang="en-US"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技术</a:t>
            </a:r>
            <a:endParaRPr lang="zh-CN" altLang="en-US" sz="16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6" name="圆角矩形 4"/>
          <p:cNvSpPr/>
          <p:nvPr/>
        </p:nvSpPr>
        <p:spPr>
          <a:xfrm>
            <a:off x="10127686" y="4427321"/>
            <a:ext cx="1184668" cy="471173"/>
          </a:xfrm>
          <a:prstGeom prst="roundRect">
            <a:avLst/>
          </a:prstGeom>
          <a:solidFill>
            <a:schemeClr val="accent1"/>
          </a:solidFill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SadTalker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拟合成数字人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825" y="1533525"/>
            <a:ext cx="1240790" cy="1303020"/>
            <a:chOff x="195" y="2415"/>
            <a:chExt cx="1954" cy="2052"/>
          </a:xfrm>
        </p:grpSpPr>
        <p:sp>
          <p:nvSpPr>
            <p:cNvPr id="83" name="圆角矩形 4"/>
            <p:cNvSpPr/>
            <p:nvPr/>
          </p:nvSpPr>
          <p:spPr>
            <a:xfrm>
              <a:off x="505" y="2415"/>
              <a:ext cx="1333" cy="659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Times New Roman" panose="02020603050405020304" charset="0"/>
                  <a:ea typeface="微软雅黑" panose="020B0503020204020204" charset="-122"/>
                </a:rPr>
                <a:t>本地知识文件</a:t>
              </a:r>
              <a:endParaRPr lang="zh-CN" altLang="en-US" sz="1000" dirty="0">
                <a:latin typeface="Times New Roman" panose="02020603050405020304" charset="0"/>
                <a:ea typeface="微软雅黑" panose="020B0503020204020204" charset="-122"/>
              </a:endParaRPr>
            </a:p>
          </p:txBody>
        </p:sp>
        <p:sp>
          <p:nvSpPr>
            <p:cNvPr id="84" name="圆角矩形 4"/>
            <p:cNvSpPr/>
            <p:nvPr/>
          </p:nvSpPr>
          <p:spPr>
            <a:xfrm>
              <a:off x="372" y="3771"/>
              <a:ext cx="1577" cy="697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构成</a:t>
              </a:r>
              <a:endPara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algn="ctr"/>
              <a:r>
                <a:rPr lang="en-US" altLang="zh-CN" sz="10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Documents</a:t>
              </a:r>
              <a:endPara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cxnSp>
          <p:nvCxnSpPr>
            <p:cNvPr id="86" name="直接箭头连接符 85"/>
            <p:cNvCxnSpPr>
              <a:stCxn id="83" idx="2"/>
              <a:endCxn id="84" idx="0"/>
            </p:cNvCxnSpPr>
            <p:nvPr/>
          </p:nvCxnSpPr>
          <p:spPr>
            <a:xfrm flipH="1">
              <a:off x="1160" y="3073"/>
              <a:ext cx="12" cy="69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95" y="3199"/>
              <a:ext cx="195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</a:rPr>
                <a:t>BERT—</a:t>
              </a:r>
              <a:r>
                <a:rPr lang="zh-CN" altLang="en-US" sz="1000" b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</a:rPr>
                <a:t>语义切分</a:t>
              </a:r>
              <a:endParaRPr lang="zh-CN" altLang="en-US" sz="10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</a:endParaRPr>
            </a:p>
          </p:txBody>
        </p:sp>
      </p:grpSp>
      <p:sp>
        <p:nvSpPr>
          <p:cNvPr id="91" name="椭圆 90"/>
          <p:cNvSpPr/>
          <p:nvPr/>
        </p:nvSpPr>
        <p:spPr>
          <a:xfrm>
            <a:off x="175834" y="3606393"/>
            <a:ext cx="1121725" cy="536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Documents</a:t>
            </a:r>
            <a:endParaRPr lang="en-US" altLang="zh-CN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Embedding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4" name="圆角矩形 4"/>
          <p:cNvSpPr/>
          <p:nvPr/>
        </p:nvSpPr>
        <p:spPr>
          <a:xfrm>
            <a:off x="3283634" y="4442637"/>
            <a:ext cx="1121726" cy="451533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搜索向量</a:t>
            </a:r>
            <a:endParaRPr lang="en-US" altLang="zh-CN" sz="1000" dirty="0"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知识库：</a:t>
            </a:r>
            <a:r>
              <a:rPr lang="en-US" altLang="zh-CN" sz="10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</a:rPr>
              <a:t>FAISS</a:t>
            </a:r>
            <a:endParaRPr lang="en-US" altLang="zh-CN" sz="1000" b="1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95" name="圆角矩形 4"/>
          <p:cNvSpPr/>
          <p:nvPr/>
        </p:nvSpPr>
        <p:spPr>
          <a:xfrm>
            <a:off x="3444875" y="337185"/>
            <a:ext cx="953770" cy="736600"/>
          </a:xfrm>
          <a:prstGeom prst="roundRect">
            <a:avLst/>
          </a:prstGeom>
          <a:solidFill>
            <a:schemeClr val="accent1"/>
          </a:solidFill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ASR:</a:t>
            </a:r>
            <a:endParaRPr lang="en-US" altLang="zh-CN" sz="12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Whisper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语音转文本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Query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6" name="圆角矩形 4"/>
          <p:cNvSpPr/>
          <p:nvPr/>
        </p:nvSpPr>
        <p:spPr>
          <a:xfrm>
            <a:off x="5632744" y="2394745"/>
            <a:ext cx="1455812" cy="572559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Context+Query</a:t>
            </a:r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构建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LLM</a:t>
            </a:r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Prompt</a:t>
            </a:r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：</a:t>
            </a:r>
            <a:r>
              <a:rPr lang="en-US" altLang="zh-CN" sz="10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CO-STAR</a:t>
            </a:r>
            <a:endParaRPr lang="en-US" altLang="zh-CN" sz="1000" b="1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7" name="圆角矩形 4"/>
          <p:cNvSpPr/>
          <p:nvPr/>
        </p:nvSpPr>
        <p:spPr>
          <a:xfrm>
            <a:off x="5840669" y="4426412"/>
            <a:ext cx="1052702" cy="49215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获取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top-k</a:t>
            </a:r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个相关词条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3283634" y="3615964"/>
            <a:ext cx="1121726" cy="536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Query</a:t>
            </a:r>
            <a:endParaRPr lang="en-US" altLang="zh-CN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Embedding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243539" y="4397232"/>
            <a:ext cx="1001126" cy="5073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构建</a:t>
            </a:r>
            <a:endParaRPr lang="en-US" altLang="zh-CN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索引</a:t>
            </a:r>
            <a:endParaRPr lang="zh-CN" altLang="en-US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106" name="直接箭头连接符 105"/>
          <p:cNvCxnSpPr/>
          <p:nvPr/>
        </p:nvCxnSpPr>
        <p:spPr>
          <a:xfrm>
            <a:off x="736697" y="2837164"/>
            <a:ext cx="0" cy="7692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91" idx="4"/>
            <a:endCxn id="104" idx="0"/>
          </p:cNvCxnSpPr>
          <p:nvPr/>
        </p:nvCxnSpPr>
        <p:spPr>
          <a:xfrm>
            <a:off x="736697" y="4142805"/>
            <a:ext cx="7405" cy="2544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03" idx="4"/>
            <a:endCxn id="94" idx="0"/>
          </p:cNvCxnSpPr>
          <p:nvPr/>
        </p:nvCxnSpPr>
        <p:spPr>
          <a:xfrm>
            <a:off x="3844497" y="4152376"/>
            <a:ext cx="0" cy="2902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04" idx="6"/>
            <a:endCxn id="94" idx="1"/>
          </p:cNvCxnSpPr>
          <p:nvPr/>
        </p:nvCxnSpPr>
        <p:spPr>
          <a:xfrm>
            <a:off x="1245300" y="4651550"/>
            <a:ext cx="2038350" cy="171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圆角矩形 4"/>
          <p:cNvSpPr/>
          <p:nvPr/>
        </p:nvSpPr>
        <p:spPr>
          <a:xfrm>
            <a:off x="5840473" y="3399189"/>
            <a:ext cx="1031842" cy="49215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拼接为</a:t>
            </a:r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Context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5843270" y="1499870"/>
            <a:ext cx="1050925" cy="56388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LLM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:</a:t>
            </a:r>
            <a:endParaRPr lang="en-US" altLang="zh-CN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Q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wen1.5-14B</a:t>
            </a:r>
            <a:endParaRPr lang="en-US" altLang="zh-CN" sz="1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>
            <a:stCxn id="94" idx="3"/>
            <a:endCxn id="97" idx="1"/>
          </p:cNvCxnSpPr>
          <p:nvPr/>
        </p:nvCxnSpPr>
        <p:spPr>
          <a:xfrm>
            <a:off x="4404725" y="4668404"/>
            <a:ext cx="1435735" cy="44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97" idx="0"/>
            <a:endCxn id="130" idx="2"/>
          </p:cNvCxnSpPr>
          <p:nvPr/>
        </p:nvCxnSpPr>
        <p:spPr>
          <a:xfrm flipH="1" flipV="1">
            <a:off x="6356860" y="3891107"/>
            <a:ext cx="10160" cy="5353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30" idx="0"/>
            <a:endCxn id="96" idx="2"/>
          </p:cNvCxnSpPr>
          <p:nvPr/>
        </p:nvCxnSpPr>
        <p:spPr>
          <a:xfrm flipV="1">
            <a:off x="6357029" y="2967389"/>
            <a:ext cx="3810" cy="431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96" idx="0"/>
            <a:endCxn id="131" idx="4"/>
          </p:cNvCxnSpPr>
          <p:nvPr/>
        </p:nvCxnSpPr>
        <p:spPr>
          <a:xfrm flipV="1">
            <a:off x="6360650" y="2063910"/>
            <a:ext cx="8255" cy="3308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连接符: 肘形 142"/>
          <p:cNvCxnSpPr>
            <a:stCxn id="95" idx="3"/>
            <a:endCxn id="96" idx="1"/>
          </p:cNvCxnSpPr>
          <p:nvPr/>
        </p:nvCxnSpPr>
        <p:spPr>
          <a:xfrm>
            <a:off x="4398645" y="705485"/>
            <a:ext cx="1233805" cy="1975485"/>
          </a:xfrm>
          <a:prstGeom prst="bentConnector3">
            <a:avLst>
              <a:gd name="adj1" fmla="val 5002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95" idx="2"/>
            <a:endCxn id="103" idx="0"/>
          </p:cNvCxnSpPr>
          <p:nvPr/>
        </p:nvCxnSpPr>
        <p:spPr>
          <a:xfrm flipH="1">
            <a:off x="3844414" y="1073981"/>
            <a:ext cx="77470" cy="25419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>
            <a:stCxn id="131" idx="6"/>
            <a:endCxn id="22" idx="1"/>
          </p:cNvCxnSpPr>
          <p:nvPr/>
        </p:nvCxnSpPr>
        <p:spPr>
          <a:xfrm flipV="1">
            <a:off x="6893939" y="1728885"/>
            <a:ext cx="1926590" cy="527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7239119" y="1458288"/>
            <a:ext cx="482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</a:rPr>
              <a:t>获得文字</a:t>
            </a:r>
            <a:endParaRPr lang="en-US" altLang="zh-CN" sz="1000" dirty="0">
              <a:latin typeface="Times New Roman" panose="02020603050405020304" charset="0"/>
            </a:endParaRPr>
          </a:p>
          <a:p>
            <a:r>
              <a:rPr lang="zh-CN" altLang="en-US" sz="1000" dirty="0">
                <a:latin typeface="Times New Roman" panose="02020603050405020304" charset="0"/>
              </a:rPr>
              <a:t>结果</a:t>
            </a:r>
            <a:endParaRPr lang="zh-CN" altLang="en-US" sz="1000" dirty="0">
              <a:latin typeface="Times New Roman" panose="02020603050405020304" charset="0"/>
            </a:endParaRPr>
          </a:p>
        </p:txBody>
      </p:sp>
      <p:sp>
        <p:nvSpPr>
          <p:cNvPr id="186" name="圆角矩形 4"/>
          <p:cNvSpPr/>
          <p:nvPr/>
        </p:nvSpPr>
        <p:spPr>
          <a:xfrm>
            <a:off x="8812597" y="2122905"/>
            <a:ext cx="923683" cy="306584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多音字预测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87" name="圆角矩形 4"/>
          <p:cNvSpPr/>
          <p:nvPr/>
        </p:nvSpPr>
        <p:spPr>
          <a:xfrm>
            <a:off x="9992466" y="2122905"/>
            <a:ext cx="923683" cy="306584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韵律预测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88" name="圆角矩形 4"/>
          <p:cNvSpPr/>
          <p:nvPr/>
        </p:nvSpPr>
        <p:spPr>
          <a:xfrm>
            <a:off x="9992466" y="1574528"/>
            <a:ext cx="923683" cy="306584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PWPP</a:t>
            </a:r>
            <a:endParaRPr lang="en-US" altLang="zh-CN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190" name="直接箭头连接符 189"/>
          <p:cNvCxnSpPr>
            <a:stCxn id="22" idx="2"/>
            <a:endCxn id="186" idx="0"/>
          </p:cNvCxnSpPr>
          <p:nvPr/>
        </p:nvCxnSpPr>
        <p:spPr>
          <a:xfrm flipH="1">
            <a:off x="9274439" y="1927595"/>
            <a:ext cx="4193" cy="1953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>
            <a:stCxn id="186" idx="3"/>
            <a:endCxn id="187" idx="1"/>
          </p:cNvCxnSpPr>
          <p:nvPr/>
        </p:nvCxnSpPr>
        <p:spPr>
          <a:xfrm>
            <a:off x="9736280" y="2276197"/>
            <a:ext cx="2561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/>
          <p:cNvCxnSpPr>
            <a:stCxn id="22" idx="3"/>
            <a:endCxn id="188" idx="1"/>
          </p:cNvCxnSpPr>
          <p:nvPr/>
        </p:nvCxnSpPr>
        <p:spPr>
          <a:xfrm flipV="1">
            <a:off x="9736280" y="1727820"/>
            <a:ext cx="256186" cy="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 197"/>
          <p:cNvSpPr/>
          <p:nvPr/>
        </p:nvSpPr>
        <p:spPr>
          <a:xfrm>
            <a:off x="8688244" y="1412256"/>
            <a:ext cx="2328060" cy="113194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11020375" y="1521162"/>
            <a:ext cx="154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charset="0"/>
              </a:rPr>
              <a:t>前端解析</a:t>
            </a:r>
            <a:endParaRPr lang="zh-CN" altLang="en-US" sz="1200" dirty="0">
              <a:latin typeface="Times New Roman" panose="02020603050405020304" charset="0"/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8688244" y="2978300"/>
            <a:ext cx="2328060" cy="91314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06" name="圆角矩形 4"/>
          <p:cNvSpPr/>
          <p:nvPr/>
        </p:nvSpPr>
        <p:spPr>
          <a:xfrm>
            <a:off x="8792605" y="3049848"/>
            <a:ext cx="760883" cy="250582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音长模型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07" name="圆角矩形 4"/>
          <p:cNvSpPr/>
          <p:nvPr/>
        </p:nvSpPr>
        <p:spPr>
          <a:xfrm>
            <a:off x="8792605" y="3497999"/>
            <a:ext cx="760883" cy="278019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声学模型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08" name="圆角矩形 4"/>
          <p:cNvSpPr/>
          <p:nvPr/>
        </p:nvSpPr>
        <p:spPr>
          <a:xfrm>
            <a:off x="10129383" y="3497999"/>
            <a:ext cx="749540" cy="27802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声码器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12" name="直接箭头连接符 211"/>
          <p:cNvCxnSpPr>
            <a:stCxn id="206" idx="2"/>
            <a:endCxn id="207" idx="0"/>
          </p:cNvCxnSpPr>
          <p:nvPr/>
        </p:nvCxnSpPr>
        <p:spPr>
          <a:xfrm>
            <a:off x="9173047" y="3300430"/>
            <a:ext cx="0" cy="197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14"/>
          <p:cNvCxnSpPr>
            <a:stCxn id="207" idx="3"/>
            <a:endCxn id="208" idx="1"/>
          </p:cNvCxnSpPr>
          <p:nvPr/>
        </p:nvCxnSpPr>
        <p:spPr>
          <a:xfrm>
            <a:off x="9553488" y="3637009"/>
            <a:ext cx="5758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/>
          <p:cNvSpPr txBox="1"/>
          <p:nvPr/>
        </p:nvSpPr>
        <p:spPr>
          <a:xfrm>
            <a:off x="11034938" y="2875777"/>
            <a:ext cx="201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</a:rPr>
              <a:t>后端</a:t>
            </a:r>
            <a:endParaRPr lang="zh-CN" altLang="en-US" sz="1000" dirty="0">
              <a:latin typeface="Times New Roman" panose="02020603050405020304" charset="0"/>
            </a:endParaRPr>
          </a:p>
          <a:p>
            <a:r>
              <a:rPr lang="zh-CN" altLang="en-US" sz="1000" dirty="0">
                <a:latin typeface="Times New Roman" panose="02020603050405020304" charset="0"/>
              </a:rPr>
              <a:t>合成音频</a:t>
            </a:r>
            <a:endParaRPr lang="zh-CN" altLang="en-US" sz="1000" dirty="0">
              <a:latin typeface="Times New Roman" panose="02020603050405020304" charset="0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9629568" y="3274863"/>
            <a:ext cx="48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声学特征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9139917" y="3274863"/>
            <a:ext cx="496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音长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35" name="圆角矩形 4"/>
          <p:cNvSpPr/>
          <p:nvPr/>
        </p:nvSpPr>
        <p:spPr>
          <a:xfrm>
            <a:off x="8597092" y="4446854"/>
            <a:ext cx="876680" cy="432979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上传的</a:t>
            </a:r>
            <a:endParaRPr lang="en-US" altLang="zh-CN" sz="1000" dirty="0">
              <a:latin typeface="Times New Roman" panose="02020603050405020304" charset="0"/>
              <a:ea typeface="微软雅黑" panose="020B0503020204020204" charset="-122"/>
            </a:endParaRPr>
          </a:p>
          <a:p>
            <a:pPr algn="ctr"/>
            <a:r>
              <a:rPr lang="zh-CN" altLang="en-US" sz="1000" dirty="0">
                <a:latin typeface="Times New Roman" panose="02020603050405020304" charset="0"/>
                <a:ea typeface="微软雅黑" panose="020B0503020204020204" charset="-122"/>
              </a:rPr>
              <a:t>人物图像</a:t>
            </a:r>
            <a:endParaRPr lang="zh-CN" altLang="en-US" sz="10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cxnSp>
        <p:nvCxnSpPr>
          <p:cNvPr id="239" name="直接箭头连接符 238"/>
          <p:cNvCxnSpPr>
            <a:stCxn id="235" idx="3"/>
            <a:endCxn id="56" idx="1"/>
          </p:cNvCxnSpPr>
          <p:nvPr/>
        </p:nvCxnSpPr>
        <p:spPr>
          <a:xfrm flipV="1">
            <a:off x="9473772" y="4662908"/>
            <a:ext cx="653914" cy="4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箭头连接符 241"/>
          <p:cNvCxnSpPr>
            <a:stCxn id="198" idx="2"/>
            <a:endCxn id="202" idx="0"/>
          </p:cNvCxnSpPr>
          <p:nvPr/>
        </p:nvCxnSpPr>
        <p:spPr>
          <a:xfrm>
            <a:off x="9852274" y="2544199"/>
            <a:ext cx="0" cy="4341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连接符: 肘形 256"/>
          <p:cNvCxnSpPr>
            <a:endCxn id="56" idx="1"/>
          </p:cNvCxnSpPr>
          <p:nvPr/>
        </p:nvCxnSpPr>
        <p:spPr>
          <a:xfrm rot="16200000" flipH="1">
            <a:off x="9660487" y="4195709"/>
            <a:ext cx="660884" cy="273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4"/>
          <p:cNvSpPr/>
          <p:nvPr/>
        </p:nvSpPr>
        <p:spPr>
          <a:xfrm>
            <a:off x="3444789" y="1438025"/>
            <a:ext cx="1001126" cy="442829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RAG F</a:t>
            </a:r>
            <a:r>
              <a:rPr lang="en-US" sz="1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usion</a:t>
            </a:r>
            <a:endParaRPr lang="en-US" sz="10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20720" y="5657850"/>
            <a:ext cx="3913505" cy="656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Rerank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BGE</a:t>
            </a:r>
            <a:endParaRPr lang="en-US" altLang="zh-CN" sz="10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微调：</a:t>
            </a:r>
            <a:r>
              <a:rPr lang="en-US" altLang="zh-CN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SimCSE(</a:t>
            </a:r>
            <a:r>
              <a:rPr lang="zh-CN" altLang="en-US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学习句子嵌入的对比学习方法</a:t>
            </a:r>
            <a:r>
              <a:rPr lang="en-US" altLang="zh-CN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)+</a:t>
            </a:r>
            <a:r>
              <a:rPr lang="zh-CN" altLang="en-US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困难</a:t>
            </a:r>
            <a:r>
              <a:rPr lang="zh-CN" altLang="en-US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样本</a:t>
            </a:r>
            <a:endParaRPr lang="zh-CN" altLang="en-US" sz="10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主要是模型的选择和微调，尤其是如何进行微调，如何拿到效果</a:t>
            </a:r>
            <a:endParaRPr lang="zh-CN" altLang="en-US" sz="10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0" name="直接箭头连接符 9"/>
          <p:cNvCxnSpPr>
            <a:stCxn id="9" idx="0"/>
          </p:cNvCxnSpPr>
          <p:nvPr/>
        </p:nvCxnSpPr>
        <p:spPr>
          <a:xfrm flipH="1" flipV="1">
            <a:off x="5005580" y="4672792"/>
            <a:ext cx="172085" cy="9848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688070" y="5948045"/>
            <a:ext cx="966470" cy="3041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sz="1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elf-RAG</a:t>
            </a:r>
            <a:endParaRPr lang="en-US" sz="1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4240" y="5154295"/>
            <a:ext cx="1122045" cy="166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61765" cy="2280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65" y="0"/>
            <a:ext cx="4058285" cy="2263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10" y="0"/>
            <a:ext cx="4085590" cy="2238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1425"/>
            <a:ext cx="3971925" cy="21678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40" y="2280920"/>
            <a:ext cx="4675505" cy="23983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645" y="2730500"/>
            <a:ext cx="3201670" cy="1729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57150"/>
            <a:ext cx="8507095" cy="4391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590550"/>
            <a:ext cx="8361045" cy="4216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0"/>
            <a:ext cx="3517900" cy="891540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/>
              <a:t>Extract World Knowledge</a:t>
            </a:r>
            <a:endParaRPr lang="en-US" altLang="zh-CN" sz="16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200"/>
              <a:t>Copy the entity in the Template</a:t>
            </a:r>
            <a:endParaRPr lang="en-US" altLang="zh-CN" sz="12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200"/>
              <a:t>Predict fine-grained entity types</a:t>
            </a:r>
            <a:endParaRPr lang="en-US" altLang="zh-CN" sz="12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200"/>
              <a:t>Extract world knowledge</a:t>
            </a:r>
            <a:endParaRPr lang="en-US" altLang="zh-CN" sz="12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3135"/>
            <a:ext cx="4365625" cy="13055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89120" y="10160"/>
            <a:ext cx="3500120" cy="706755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Incorporating Rules and Logic</a:t>
            </a:r>
            <a:endParaRPr lang="en-US" altLang="zh-CN" sz="16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Prompt-learning with logic-enhanced templates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808990"/>
            <a:ext cx="3745865" cy="17862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2570480"/>
            <a:ext cx="3738880" cy="706755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Structured Template</a:t>
            </a:r>
            <a:endParaRPr lang="zh-CN" altLang="en-US" sz="1600" b="1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Key-value Pairs for all the prompts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Organize different tasks to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structured format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3429000"/>
            <a:ext cx="3779520" cy="27197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389120" y="2687320"/>
            <a:ext cx="3500120" cy="1260475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Ensembling Templates</a:t>
            </a:r>
            <a:endParaRPr lang="zh-CN" altLang="en-US" sz="1600" b="1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 multiple different prompts for an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input instance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Alleviate the cost of prompt engineering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Stabilize performance on tasks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Methods: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联合平均，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加权平均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625" y="4008755"/>
            <a:ext cx="3729990" cy="18167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70" y="1160145"/>
            <a:ext cx="3566795" cy="10985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56270" y="10160"/>
            <a:ext cx="3500120" cy="1076325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Automatic Search</a:t>
            </a:r>
            <a:endParaRPr lang="zh-CN" altLang="en-US" sz="1600" b="1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Gradient-based search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梯度搜索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of prompts based on existing words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【不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符合直觉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 a encoder-decoder model to generate prompts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【符合</a:t>
            </a:r>
            <a:r>
              <a:rPr 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直觉】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70" y="2258695"/>
            <a:ext cx="3681730" cy="183896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256270" y="4097655"/>
            <a:ext cx="3853180" cy="1445260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Optimization of Continuous Prompts</a:t>
            </a:r>
            <a:endParaRPr lang="zh-CN" altLang="en-US" sz="1600" b="1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Generative models for NLU by optimizing continuous prompts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P-tuning v1: prompts to the input layer (with Reparameterization)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P-tuning v2: prompts to every layer (like prefix-tuning)</a:t>
            </a:r>
            <a:endParaRPr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905" y="5649595"/>
            <a:ext cx="3935095" cy="8705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0"/>
            <a:ext cx="4571365" cy="1261110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txBody>
          <a:bodyPr wrap="square" rtlCol="0">
            <a:noAutofit/>
          </a:bodyPr>
          <a:p>
            <a:pPr algn="l"/>
            <a:r>
              <a:rPr lang="en-US" altLang="zh-CN" sz="1600" b="1"/>
              <a:t>Knowledgeable Prompting</a:t>
            </a:r>
            <a:endParaRPr lang="en-US" altLang="zh-CN" sz="16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200"/>
              <a:t>Label -&gt; Words</a:t>
            </a:r>
            <a:endParaRPr lang="en-US" altLang="zh-CN" sz="12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200"/>
              <a:t>Use External Knowledge to expand the label words</a:t>
            </a:r>
            <a:endParaRPr lang="en-US" altLang="zh-CN" sz="1200"/>
          </a:p>
        </p:txBody>
      </p:sp>
      <p:sp>
        <p:nvSpPr>
          <p:cNvPr id="15" name="文本框 14"/>
          <p:cNvSpPr txBox="1"/>
          <p:nvPr/>
        </p:nvSpPr>
        <p:spPr>
          <a:xfrm>
            <a:off x="5412740" y="635"/>
            <a:ext cx="3738880" cy="1260475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1600" b="1">
                <a:sym typeface="+mn-ea"/>
              </a:rPr>
              <a:t>Virtual Tokens as Label Words</a:t>
            </a:r>
            <a:endParaRPr lang="zh-CN" altLang="en-US" sz="1600" b="1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Project the hidden states of [MASK] tokens to the embedding space and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learn prototypes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learned prototypes constitute the verbalizer and map the PLM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outputs to corresponding labels.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09700"/>
            <a:ext cx="4570730" cy="2402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920" y="1409700"/>
            <a:ext cx="7138035" cy="17951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730445747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236220"/>
            <a:ext cx="5726430" cy="1957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" y="2193290"/>
            <a:ext cx="2778760" cy="1788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735" y="2193290"/>
            <a:ext cx="2713355" cy="1788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870" y="2193290"/>
            <a:ext cx="3086735" cy="1788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25" y="198120"/>
            <a:ext cx="2933065" cy="18973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39700"/>
            <a:ext cx="4463415" cy="2600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90" y="139700"/>
            <a:ext cx="3787140" cy="2514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0" y="1477010"/>
            <a:ext cx="4610100" cy="3321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725" y="4957445"/>
            <a:ext cx="5333365" cy="1470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35" y="340995"/>
            <a:ext cx="2898140" cy="203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380" y="273050"/>
            <a:ext cx="4229735" cy="21710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" y="2550160"/>
            <a:ext cx="3813810" cy="886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" y="3444875"/>
            <a:ext cx="5236845" cy="32473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" y="118745"/>
            <a:ext cx="3248660" cy="436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663575"/>
            <a:ext cx="3248660" cy="4330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" y="1204595"/>
            <a:ext cx="3248660" cy="414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" y="1726565"/>
            <a:ext cx="3246755" cy="402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93875" y="1204595"/>
            <a:ext cx="1252855" cy="2139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800" b="0" i="0">
                <a:solidFill>
                  <a:srgbClr val="191B1F"/>
                </a:solidFill>
                <a:latin typeface="Times New Roman" panose="02020603050405020304" charset="0"/>
                <a:ea typeface="Menlo"/>
                <a:cs typeface="Times New Roman" panose="02020603050405020304" charset="0"/>
              </a:rPr>
              <a:t>-0.09105003625154495</a:t>
            </a:r>
            <a:endParaRPr lang="en-US" altLang="zh-CN" sz="800" b="0" i="0">
              <a:solidFill>
                <a:srgbClr val="191B1F"/>
              </a:solidFill>
              <a:latin typeface="Times New Roman" panose="02020603050405020304" charset="0"/>
              <a:ea typeface="Menlo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335" y="1254760"/>
            <a:ext cx="2084070" cy="1261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075" y="1219200"/>
            <a:ext cx="2244725" cy="1262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885" y="0"/>
            <a:ext cx="325374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rcRect r="-1074" b="11032"/>
          <a:stretch>
            <a:fillRect/>
          </a:stretch>
        </p:blipFill>
        <p:spPr>
          <a:xfrm>
            <a:off x="8068945" y="0"/>
            <a:ext cx="2870835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7225" y="5409565"/>
            <a:ext cx="3293745" cy="1181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6340" y="2341880"/>
            <a:ext cx="7867650" cy="23444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4545" y="4899025"/>
            <a:ext cx="2729230" cy="2933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6340" y="4650105"/>
            <a:ext cx="4521835" cy="2145665"/>
          </a:xfrm>
          <a:prstGeom prst="rect">
            <a:avLst/>
          </a:prstGeom>
        </p:spPr>
      </p:pic>
      <p:cxnSp>
        <p:nvCxnSpPr>
          <p:cNvPr id="21" name="曲线连接符 20"/>
          <p:cNvCxnSpPr/>
          <p:nvPr/>
        </p:nvCxnSpPr>
        <p:spPr>
          <a:xfrm rot="10800000">
            <a:off x="6238875" y="6390005"/>
            <a:ext cx="1653540" cy="107950"/>
          </a:xfrm>
          <a:prstGeom prst="curvedConnector3">
            <a:avLst>
              <a:gd name="adj1" fmla="val 499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曲线连接符 21"/>
          <p:cNvCxnSpPr/>
          <p:nvPr/>
        </p:nvCxnSpPr>
        <p:spPr>
          <a:xfrm rot="10800000">
            <a:off x="7404100" y="6371590"/>
            <a:ext cx="916940" cy="153670"/>
          </a:xfrm>
          <a:prstGeom prst="curvedConnector3">
            <a:avLst>
              <a:gd name="adj1" fmla="val 49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819390" y="6496050"/>
            <a:ext cx="6280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α=0.5</a:t>
            </a:r>
            <a:endParaRPr lang="en-US" altLang="zh-CN" sz="900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8300085" y="5433695"/>
            <a:ext cx="245110" cy="17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447405" y="5251450"/>
            <a:ext cx="486410" cy="286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x/s</a:t>
            </a:r>
            <a:endParaRPr lang="en-US" altLang="zh-CN" sz="1400"/>
          </a:p>
        </p:txBody>
      </p:sp>
      <p:sp>
        <p:nvSpPr>
          <p:cNvPr id="27" name="文本框 26"/>
          <p:cNvSpPr txBox="1"/>
          <p:nvPr/>
        </p:nvSpPr>
        <p:spPr>
          <a:xfrm>
            <a:off x="9148445" y="6439535"/>
            <a:ext cx="486410" cy="286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sw</a:t>
            </a:r>
            <a:endParaRPr lang="en-US" altLang="zh-CN" sz="1400"/>
          </a:p>
        </p:txBody>
      </p:sp>
      <p:cxnSp>
        <p:nvCxnSpPr>
          <p:cNvPr id="29" name="直接箭头连接符 28"/>
          <p:cNvCxnSpPr>
            <a:stCxn id="27" idx="1"/>
          </p:cNvCxnSpPr>
          <p:nvPr/>
        </p:nvCxnSpPr>
        <p:spPr>
          <a:xfrm flipH="1" flipV="1">
            <a:off x="9013825" y="6476365"/>
            <a:ext cx="134620" cy="106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809615" y="5230495"/>
            <a:ext cx="1012190" cy="205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校准阶段</a:t>
            </a:r>
            <a:endParaRPr lang="zh-CN" altLang="en-US" sz="1200"/>
          </a:p>
        </p:txBody>
      </p:sp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" y="118745"/>
            <a:ext cx="3248660" cy="436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663575"/>
            <a:ext cx="3248660" cy="4330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" y="1204595"/>
            <a:ext cx="3248660" cy="414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" y="1726565"/>
            <a:ext cx="3246755" cy="402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93875" y="1204595"/>
            <a:ext cx="1252855" cy="2139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800" b="0" i="0">
                <a:solidFill>
                  <a:srgbClr val="191B1F"/>
                </a:solidFill>
                <a:latin typeface="Times New Roman" panose="02020603050405020304" charset="0"/>
                <a:ea typeface="Menlo"/>
                <a:cs typeface="Times New Roman" panose="02020603050405020304" charset="0"/>
              </a:rPr>
              <a:t>-0.09105003625154495</a:t>
            </a:r>
            <a:endParaRPr lang="en-US" altLang="zh-CN" sz="800" b="0" i="0">
              <a:solidFill>
                <a:srgbClr val="191B1F"/>
              </a:solidFill>
              <a:latin typeface="Times New Roman" panose="02020603050405020304" charset="0"/>
              <a:ea typeface="Menlo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335" y="1254760"/>
            <a:ext cx="2084070" cy="1261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075" y="1219200"/>
            <a:ext cx="2244725" cy="1262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885" y="0"/>
            <a:ext cx="325374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rcRect r="-1074" b="11032"/>
          <a:stretch>
            <a:fillRect/>
          </a:stretch>
        </p:blipFill>
        <p:spPr>
          <a:xfrm>
            <a:off x="8068945" y="0"/>
            <a:ext cx="2870835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7225" y="5409565"/>
            <a:ext cx="3293745" cy="1181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6340" y="2341880"/>
            <a:ext cx="7867650" cy="23444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4545" y="4899025"/>
            <a:ext cx="2729230" cy="2933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6340" y="4650105"/>
            <a:ext cx="4521835" cy="2145665"/>
          </a:xfrm>
          <a:prstGeom prst="rect">
            <a:avLst/>
          </a:prstGeom>
        </p:spPr>
      </p:pic>
      <p:cxnSp>
        <p:nvCxnSpPr>
          <p:cNvPr id="21" name="曲线连接符 20"/>
          <p:cNvCxnSpPr/>
          <p:nvPr/>
        </p:nvCxnSpPr>
        <p:spPr>
          <a:xfrm rot="10800000">
            <a:off x="6238875" y="6390005"/>
            <a:ext cx="1653540" cy="107950"/>
          </a:xfrm>
          <a:prstGeom prst="curvedConnector3">
            <a:avLst>
              <a:gd name="adj1" fmla="val 499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曲线连接符 21"/>
          <p:cNvCxnSpPr/>
          <p:nvPr/>
        </p:nvCxnSpPr>
        <p:spPr>
          <a:xfrm rot="10800000">
            <a:off x="7404100" y="6371590"/>
            <a:ext cx="916940" cy="153670"/>
          </a:xfrm>
          <a:prstGeom prst="curvedConnector3">
            <a:avLst>
              <a:gd name="adj1" fmla="val 49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819390" y="6496050"/>
            <a:ext cx="6280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α=0.5</a:t>
            </a:r>
            <a:endParaRPr lang="en-US" altLang="zh-CN" sz="900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8300085" y="5433695"/>
            <a:ext cx="245110" cy="17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447405" y="5251450"/>
            <a:ext cx="486410" cy="286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x/s</a:t>
            </a:r>
            <a:endParaRPr lang="en-US" altLang="zh-CN" sz="1400"/>
          </a:p>
        </p:txBody>
      </p:sp>
      <p:sp>
        <p:nvSpPr>
          <p:cNvPr id="27" name="文本框 26"/>
          <p:cNvSpPr txBox="1"/>
          <p:nvPr/>
        </p:nvSpPr>
        <p:spPr>
          <a:xfrm>
            <a:off x="9148445" y="6439535"/>
            <a:ext cx="486410" cy="286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sw</a:t>
            </a:r>
            <a:endParaRPr lang="en-US" altLang="zh-CN" sz="1400"/>
          </a:p>
        </p:txBody>
      </p:sp>
      <p:cxnSp>
        <p:nvCxnSpPr>
          <p:cNvPr id="29" name="直接箭头连接符 28"/>
          <p:cNvCxnSpPr>
            <a:stCxn id="27" idx="1"/>
          </p:cNvCxnSpPr>
          <p:nvPr/>
        </p:nvCxnSpPr>
        <p:spPr>
          <a:xfrm flipH="1" flipV="1">
            <a:off x="9013825" y="6476365"/>
            <a:ext cx="134620" cy="106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809615" y="5230495"/>
            <a:ext cx="1012190" cy="205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校准阶段</a:t>
            </a:r>
            <a:endParaRPr lang="zh-CN" altLang="en-US" sz="1200"/>
          </a:p>
        </p:txBody>
      </p:sp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commondata" val="eyJoZGlkIjoiMTVmYjExYzQzNjdjMDNlMzNmYjgyYjI4OWJlZGZjM2Y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2255</Words>
  <Application>WPS 演示</Application>
  <PresentationFormat>宽屏</PresentationFormat>
  <Paragraphs>227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微软雅黑</vt:lpstr>
      <vt:lpstr>Times New Roman</vt:lpstr>
      <vt:lpstr>Menlo</vt:lpstr>
      <vt:lpstr>Segoe Print</vt:lpstr>
      <vt:lpstr>Source Sans Pro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 项目研究基础-面向教育的数字人项目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SoloTillDawn</cp:lastModifiedBy>
  <cp:revision>187</cp:revision>
  <dcterms:created xsi:type="dcterms:W3CDTF">2019-06-19T02:08:00Z</dcterms:created>
  <dcterms:modified xsi:type="dcterms:W3CDTF">2025-04-19T13:06:59Z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D617F5330A3642E997697FFB480C83F6_11</vt:lpwstr>
  </property>
</Properties>
</file>